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3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FBC"/>
    <a:srgbClr val="9BB0C9"/>
    <a:srgbClr val="88DF73"/>
    <a:srgbClr val="2394AF"/>
    <a:srgbClr val="2FC60C"/>
    <a:srgbClr val="15B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Svetel slog 3 – poudarek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8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51EAA-BCDF-8E42-A628-3B05EABB877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190F6-166C-B94E-8946-5A28EA4DE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20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26640-F122-453F-8273-7D00A1C6EB15}" type="datetimeFigureOut">
              <a:rPr lang="sl-SI" smtClean="0"/>
              <a:t>13.11.2015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E604C-D86E-419B-936E-63DC467929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14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E604C-D86E-419B-936E-63DC4679299A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987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E604C-D86E-419B-936E-63DC4679299A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242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2043" y="2322906"/>
            <a:ext cx="6092800" cy="1562621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sl-SI" dirty="0" smtClean="0"/>
              <a:t>Naslov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2043" y="4093052"/>
            <a:ext cx="4689084" cy="1088227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Podnaslov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3212" y="6356352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err="1" smtClean="0"/>
              <a:t>Kraj</a:t>
            </a:r>
            <a:r>
              <a:rPr lang="en-US" dirty="0" smtClean="0"/>
              <a:t>, datum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1916" y="6356352"/>
            <a:ext cx="277788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B43-9270-4444-9A09-1B034E9FC11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4802" y="776798"/>
            <a:ext cx="1034400" cy="140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9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77060" y="1931284"/>
            <a:ext cx="6442053" cy="3995125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/>
            </a:lvl1pPr>
            <a:lvl2pPr marL="742950" indent="-285750">
              <a:buFont typeface="Arial"/>
              <a:buChar char="•"/>
              <a:defRPr sz="1800"/>
            </a:lvl2pPr>
            <a:lvl3pPr marL="1143000" indent="-228600">
              <a:buFont typeface="Lucida Grande"/>
              <a:buChar char="–"/>
              <a:defRPr sz="1800"/>
            </a:lvl3pPr>
            <a:lvl4pPr marL="1600200" indent="-228600">
              <a:buFont typeface="Arial"/>
              <a:buChar char="•"/>
              <a:defRPr sz="1600"/>
            </a:lvl4pPr>
            <a:lvl5pPr>
              <a:defRPr sz="1600"/>
            </a:lvl5pPr>
          </a:lstStyle>
          <a:p>
            <a:pPr lvl="0"/>
            <a:r>
              <a:rPr lang="sl-SI" dirty="0" smtClean="0"/>
              <a:t>Alineja 1</a:t>
            </a:r>
          </a:p>
          <a:p>
            <a:pPr lvl="1"/>
            <a:r>
              <a:rPr lang="sl-SI" dirty="0" smtClean="0"/>
              <a:t>Alineja 2</a:t>
            </a:r>
          </a:p>
          <a:p>
            <a:pPr lvl="2"/>
            <a:r>
              <a:rPr lang="sl-SI" dirty="0" smtClean="0"/>
              <a:t>Alineja 3</a:t>
            </a:r>
          </a:p>
          <a:p>
            <a:pPr lvl="3"/>
            <a:r>
              <a:rPr lang="sl-SI" dirty="0" smtClean="0"/>
              <a:t>Alineja 4</a:t>
            </a:r>
          </a:p>
          <a:p>
            <a:pPr lvl="4"/>
            <a:r>
              <a:rPr lang="sl-SI" dirty="0" smtClean="0"/>
              <a:t>Alineja 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2FD0-9944-B742-807F-C0E5454B8D9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B43-9270-4444-9A09-1B034E9FC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77058" y="588527"/>
            <a:ext cx="6442054" cy="11430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sl-SI" dirty="0" smtClean="0"/>
              <a:t>Naslov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9878" y="745048"/>
            <a:ext cx="950214" cy="129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3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2FD0-9944-B742-807F-C0E5454B8D9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B43-9270-4444-9A09-1B034E9FC1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146308" y="1932390"/>
            <a:ext cx="3072804" cy="41948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 dirty="0" smtClean="0"/>
              <a:t>Click to edit Master text styles</a:t>
            </a:r>
          </a:p>
          <a:p>
            <a:pPr lvl="1"/>
            <a:r>
              <a:rPr lang="sl-SI" dirty="0" smtClean="0"/>
              <a:t>Second level</a:t>
            </a:r>
          </a:p>
          <a:p>
            <a:pPr lvl="2"/>
            <a:r>
              <a:rPr lang="sl-SI" dirty="0" smtClean="0"/>
              <a:t>Third level</a:t>
            </a:r>
          </a:p>
          <a:p>
            <a:pPr lvl="3"/>
            <a:r>
              <a:rPr lang="sl-SI" dirty="0" smtClean="0"/>
              <a:t>Fourth level</a:t>
            </a:r>
          </a:p>
          <a:p>
            <a:pPr lvl="4"/>
            <a:r>
              <a:rPr lang="sl-SI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777058" y="588527"/>
            <a:ext cx="6442054" cy="11430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sl-SI" dirty="0" smtClean="0"/>
              <a:t>Naslov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777058" y="1931287"/>
            <a:ext cx="3072804" cy="41948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 dirty="0" smtClean="0"/>
              <a:t>Click to edit Master text styles</a:t>
            </a:r>
          </a:p>
          <a:p>
            <a:pPr lvl="1"/>
            <a:r>
              <a:rPr lang="sl-SI" dirty="0" smtClean="0"/>
              <a:t>Second level</a:t>
            </a:r>
          </a:p>
          <a:p>
            <a:pPr lvl="2"/>
            <a:r>
              <a:rPr lang="sl-SI" dirty="0" smtClean="0"/>
              <a:t>Third level</a:t>
            </a:r>
          </a:p>
          <a:p>
            <a:pPr lvl="3"/>
            <a:r>
              <a:rPr lang="sl-SI" dirty="0" smtClean="0"/>
              <a:t>Fourth level</a:t>
            </a:r>
          </a:p>
          <a:p>
            <a:pPr lvl="4"/>
            <a:r>
              <a:rPr lang="sl-SI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9878" y="745048"/>
            <a:ext cx="950214" cy="129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2FD0-9944-B742-807F-C0E5454B8D9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B43-9270-4444-9A09-1B034E9FC1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777058" y="588527"/>
            <a:ext cx="5932372" cy="11430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sl-SI" dirty="0" smtClean="0"/>
              <a:t>Naslov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77059" y="1931286"/>
            <a:ext cx="5932372" cy="8679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 dirty="0" smtClean="0"/>
              <a:t>Besedilo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77060" y="3008079"/>
            <a:ext cx="4963141" cy="31180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 dirty="0" smtClean="0"/>
              <a:t>Click to edit Master text styles</a:t>
            </a:r>
          </a:p>
          <a:p>
            <a:pPr lvl="1"/>
            <a:r>
              <a:rPr lang="sl-SI" dirty="0" smtClean="0"/>
              <a:t>Second level</a:t>
            </a:r>
          </a:p>
          <a:p>
            <a:pPr lvl="2"/>
            <a:r>
              <a:rPr lang="sl-SI" dirty="0" smtClean="0"/>
              <a:t>Third level</a:t>
            </a:r>
          </a:p>
          <a:p>
            <a:pPr lvl="3"/>
            <a:r>
              <a:rPr lang="sl-SI" dirty="0" smtClean="0"/>
              <a:t>Fourth level</a:t>
            </a:r>
          </a:p>
          <a:p>
            <a:pPr lvl="4"/>
            <a:r>
              <a:rPr lang="sl-SI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9878" y="745048"/>
            <a:ext cx="950214" cy="129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2FD0-9944-B742-807F-C0E5454B8D9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B43-9270-4444-9A09-1B034E9FC1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777058" y="588527"/>
            <a:ext cx="5932372" cy="11430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sl-SI" dirty="0" smtClean="0"/>
              <a:t>Naslov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77059" y="1931285"/>
            <a:ext cx="5932372" cy="41948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 dirty="0" smtClean="0"/>
              <a:t>Besedilo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9878" y="745048"/>
            <a:ext cx="950214" cy="129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4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72FD0-9944-B742-807F-C0E5454B8D9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7B43-9270-4444-9A09-1B034E9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2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laf.grbec@gmail.com" TargetMode="External"/><Relationship Id="rId2" Type="http://schemas.openxmlformats.org/officeDocument/2006/relationships/hyperlink" Target="mailto:gol-sport@siol.net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olympic.si/sport-za-vse/regijske-pisarne-oks-zsz/predstavitev/" TargetMode="External"/><Relationship Id="rId4" Type="http://schemas.openxmlformats.org/officeDocument/2006/relationships/hyperlink" Target="mailto:grosuplj@olympic.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1402043" y="2399168"/>
            <a:ext cx="6092800" cy="2607398"/>
          </a:xfrm>
        </p:spPr>
        <p:txBody>
          <a:bodyPr>
            <a:noAutofit/>
          </a:bodyPr>
          <a:lstStyle/>
          <a:p>
            <a:pPr algn="ctr"/>
            <a:r>
              <a:rPr lang="sl-SI" sz="3200" b="1" dirty="0" smtClean="0"/>
              <a:t>PRAVILNIK </a:t>
            </a:r>
            <a:br>
              <a:rPr lang="sl-SI" sz="3200" b="1" dirty="0" smtClean="0"/>
            </a:br>
            <a:r>
              <a:rPr lang="sl-SI" sz="3200" b="1" dirty="0" smtClean="0"/>
              <a:t>O POSTOPKU IN MERILIH </a:t>
            </a:r>
            <a:br>
              <a:rPr lang="sl-SI" sz="3200" b="1" dirty="0" smtClean="0"/>
            </a:br>
            <a:r>
              <a:rPr lang="sl-SI" sz="3200" b="1" dirty="0" smtClean="0"/>
              <a:t>ZA SOFINANCIRANJE LETNEGA PROGRAMA ŠPORTA V OBČINI</a:t>
            </a:r>
            <a:endParaRPr lang="en-US" sz="3200" b="1" dirty="0"/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877758" y="5152308"/>
            <a:ext cx="4689084" cy="1088227"/>
          </a:xfrm>
        </p:spPr>
        <p:txBody>
          <a:bodyPr>
            <a:normAutofit/>
          </a:bodyPr>
          <a:lstStyle/>
          <a:p>
            <a:pPr algn="r"/>
            <a:r>
              <a:rPr lang="sl-SI" sz="2400" dirty="0" smtClean="0">
                <a:solidFill>
                  <a:schemeClr val="tx1"/>
                </a:solidFill>
              </a:rPr>
              <a:t>regijski </a:t>
            </a:r>
            <a:r>
              <a:rPr lang="sl-SI" sz="2400" dirty="0" smtClean="0">
                <a:solidFill>
                  <a:schemeClr val="tx1"/>
                </a:solidFill>
              </a:rPr>
              <a:t>posveti</a:t>
            </a:r>
            <a:endParaRPr lang="sl-SI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vsebine 5"/>
          <p:cNvSpPr>
            <a:spLocks noGrp="1"/>
          </p:cNvSpPr>
          <p:nvPr>
            <p:ph idx="14"/>
          </p:nvPr>
        </p:nvSpPr>
        <p:spPr>
          <a:xfrm>
            <a:off x="5459240" y="2218099"/>
            <a:ext cx="3567065" cy="45448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1200" b="1" dirty="0" smtClean="0"/>
              <a:t>REZULTATI RAZVRSTITVE:</a:t>
            </a:r>
          </a:p>
          <a:p>
            <a:pPr marL="0" indent="0" algn="ctr">
              <a:buNone/>
            </a:pPr>
            <a:endParaRPr lang="sl-SI" sz="1200" b="1" dirty="0" smtClean="0"/>
          </a:p>
          <a:p>
            <a:pPr marL="0" indent="0" algn="ctr">
              <a:buNone/>
            </a:pPr>
            <a:endParaRPr lang="sl-SI" sz="1400" b="1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08641" y="289763"/>
            <a:ext cx="6765883" cy="8670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l-SI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RAZVRSTITEV ŠPORTNIH PANOG </a:t>
            </a:r>
            <a:r>
              <a:rPr lang="sl-SI" sz="20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sl-SI" sz="20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sl-SI" sz="1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GLEDE </a:t>
            </a:r>
            <a:r>
              <a:rPr lang="sl-SI" sz="1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NA RAZŠIRJENOST, </a:t>
            </a:r>
            <a:r>
              <a:rPr lang="sl-SI" sz="1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USPEŠNOSTI </a:t>
            </a:r>
            <a:r>
              <a:rPr lang="sl-SI" sz="1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IN POMEN ZA </a:t>
            </a:r>
            <a:r>
              <a:rPr lang="sl-SI" sz="1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OKOLJE</a:t>
            </a:r>
            <a:endParaRPr lang="sl-SI" sz="1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Označba mesta vsebine 9"/>
          <p:cNvSpPr>
            <a:spLocks noGrp="1"/>
          </p:cNvSpPr>
          <p:nvPr>
            <p:ph idx="15"/>
          </p:nvPr>
        </p:nvSpPr>
        <p:spPr>
          <a:xfrm>
            <a:off x="108642" y="1311007"/>
            <a:ext cx="5350598" cy="545193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sl-SI" sz="1200" b="1" dirty="0"/>
              <a:t>UPORABLJENI KRITERIJI RAZVRŠČANJA</a:t>
            </a:r>
            <a:r>
              <a:rPr lang="sl-SI" sz="1200" b="1" dirty="0" smtClean="0"/>
              <a:t>:</a:t>
            </a:r>
          </a:p>
          <a:p>
            <a:pPr marL="0" indent="0" algn="ctr">
              <a:buNone/>
            </a:pPr>
            <a:endParaRPr lang="sl-SI" sz="1200" b="1" dirty="0"/>
          </a:p>
          <a:p>
            <a:endParaRPr lang="sl-SI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700545"/>
              </p:ext>
            </p:extLst>
          </p:nvPr>
        </p:nvGraphicFramePr>
        <p:xfrm>
          <a:off x="224796" y="1630501"/>
          <a:ext cx="5151434" cy="5132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0586"/>
                <a:gridCol w="670212"/>
                <a:gridCol w="670212"/>
                <a:gridCol w="670212"/>
                <a:gridCol w="670212"/>
              </a:tblGrid>
              <a:tr h="22668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b="1" u="none" strike="noStrike" dirty="0">
                          <a:effectLst/>
                        </a:rPr>
                        <a:t>RAZVRŠČANJE ŠPORTNI PANOG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9FB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l-SI" sz="1100" b="1" u="none" strike="noStrike" dirty="0">
                          <a:effectLst/>
                        </a:rPr>
                        <a:t>RAZŠIRJENOST (največ 35 točk)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8DF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ŠTEVILO ČLANIC NPŠZ 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0 - 15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16 - 49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50 - 99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100 IN VEČ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5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ŠTEVILO KLUBOV UDELEŽENIH NA URADNEM DP NPŠZ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1 - 6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7 - 19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20 - 49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50 IN VEČ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ŠTEVILO REGISTRIRANIH TEKMOVALCEV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1 - 19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20 - 49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50 - 99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100 IN VEČ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5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4298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OLIMPIJSKA ŠPORTNA PANOGA (DISCIPLINA)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priznava</a:t>
                      </a:r>
                      <a:r>
                        <a:rPr lang="sl-SI" sz="900" u="none" strike="noStrike">
                          <a:effectLst/>
                        </a:rPr>
                        <a:t> MOK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disciplina </a:t>
                      </a:r>
                      <a:r>
                        <a:rPr lang="sl-SI" sz="900" u="none" strike="noStrike">
                          <a:effectLst/>
                        </a:rPr>
                        <a:t>DA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panoga</a:t>
                      </a:r>
                      <a:r>
                        <a:rPr lang="sl-SI" sz="900" u="none" strike="noStrike" dirty="0">
                          <a:effectLst/>
                        </a:rPr>
                        <a:t> DA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5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298"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8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b="1" u="none" strike="noStrike" dirty="0">
                          <a:effectLst/>
                        </a:rPr>
                        <a:t>RAZVRŠČANJE ŠPORTNI PANOG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FB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l-SI" sz="1100" b="1" u="none" strike="noStrike" dirty="0">
                          <a:effectLst/>
                        </a:rPr>
                        <a:t>USPEŠNOST (največ 30 točk)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DF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DOSEŽEN REZULTAT ČLANSKE EKIPE NA DP (do 30)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udeležba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do 20. mesta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do 10. mesto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 1. -3. mesto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DOSEŽEN REZULTAT ČLANSKE EKIPE NA DP (nad 30)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udeležba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do 10. mesto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1. - 3. mesto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 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5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KATEGORIZIRANI ŠPORTNIKI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do 5 točk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6 - 14 točk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15 - 24 točk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25 točk in  več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5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ŠTEVILO VSEH TEKMOVALNIH SELEKCIJ 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1 do 2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3 do 4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5 do 6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nad 6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5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4298"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8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b="1" u="none" strike="noStrike" dirty="0">
                          <a:effectLst/>
                        </a:rPr>
                        <a:t>RAZVRŠČANJE ŠPORTNI PANOG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FB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POMEN ZA OKOLJE (največ 35 točk)</a:t>
                      </a:r>
                      <a:endParaRPr lang="pl-P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DF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TRADICIJA: DELOVANJE DRUŠTVA (V LETIH)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do 5 let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6 do 10 let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>
                          <a:effectLst/>
                        </a:rPr>
                        <a:t>11 do 20 let</a:t>
                      </a:r>
                      <a:endParaRPr lang="sl-SI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21 IN VEČ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5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ŠTEVILO ČLANOV S PLAČANO ČLANARINO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15 do 30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31 do 50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51 do 100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101 IN VEČ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5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4298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ČLANSTVO V OŠZ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NE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DA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10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/>
                </a:tc>
              </a:tr>
              <a:tr h="164298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JAVNO MNENJE (OCENA)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3. raven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2. raven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u="none" strike="noStrike" dirty="0">
                          <a:effectLst/>
                        </a:rPr>
                        <a:t>1. raven</a:t>
                      </a:r>
                      <a:endParaRPr lang="sl-SI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l-SI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870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TOČKE ZA RAZVRŠČANJE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1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3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5</a:t>
                      </a:r>
                      <a:endParaRPr lang="sl-SI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900" u="none" strike="noStrike" dirty="0">
                          <a:effectLst/>
                        </a:rPr>
                        <a:t> </a:t>
                      </a:r>
                      <a:endParaRPr lang="sl-SI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6" marR="8366" marT="8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99581"/>
              </p:ext>
            </p:extLst>
          </p:nvPr>
        </p:nvGraphicFramePr>
        <p:xfrm>
          <a:off x="5552500" y="2522864"/>
          <a:ext cx="3349129" cy="4098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3009"/>
                <a:gridCol w="305160"/>
                <a:gridCol w="305160"/>
                <a:gridCol w="305160"/>
                <a:gridCol w="305160"/>
                <a:gridCol w="305160"/>
                <a:gridCol w="305160"/>
                <a:gridCol w="305160"/>
              </a:tblGrid>
              <a:tr h="29805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KRITERIJ</a:t>
                      </a:r>
                      <a:endParaRPr lang="sl-SI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F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AK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b="1" u="none" strike="noStrike" dirty="0">
                          <a:effectLst/>
                        </a:rPr>
                        <a:t>NK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 dirty="0">
                          <a:effectLst/>
                        </a:rPr>
                        <a:t>RK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>
                          <a:effectLst/>
                        </a:rPr>
                        <a:t>SSK</a:t>
                      </a:r>
                      <a:endParaRPr lang="sl-S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b="1" u="none" strike="noStrike" dirty="0" smtClean="0">
                          <a:effectLst/>
                        </a:rPr>
                        <a:t>SD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u="none" strike="noStrike">
                          <a:effectLst/>
                        </a:rPr>
                        <a:t>ŠD</a:t>
                      </a:r>
                      <a:endParaRPr lang="sl-SI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900" b="1" u="none" strike="noStrike" dirty="0">
                          <a:effectLst/>
                        </a:rPr>
                        <a:t>ŽOK</a:t>
                      </a:r>
                      <a:endParaRPr lang="sl-SI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24838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u="none" strike="noStrike" dirty="0">
                          <a:effectLst/>
                        </a:rPr>
                        <a:t>ŠT. ČLANIC NPŠZ</a:t>
                      </a:r>
                      <a:endParaRPr lang="sl-SI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5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10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ŠT. KLUBOV UDELEŽENIH NA DP</a:t>
                      </a:r>
                      <a:endParaRPr lang="pl-P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3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u="none" strike="noStrike" dirty="0">
                          <a:effectLst/>
                        </a:rPr>
                        <a:t>ŠT. REGISTRIRANIH TEKMOVALCEV</a:t>
                      </a:r>
                      <a:endParaRPr lang="sl-SI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1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5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3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3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u="none" strike="noStrike" dirty="0">
                          <a:effectLst/>
                        </a:rPr>
                        <a:t>OLIMPIJSKA PANOGA/DISCIPLINA</a:t>
                      </a:r>
                      <a:endParaRPr lang="sl-SI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5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u="none" strike="noStrike" dirty="0">
                          <a:effectLst/>
                        </a:rPr>
                        <a:t>REZULTAT ČLANSKE EKIPE NA DP</a:t>
                      </a:r>
                      <a:endParaRPr lang="nb-N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3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3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3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u="none" strike="noStrike" dirty="0">
                          <a:effectLst/>
                        </a:rPr>
                        <a:t>KATEGORIZIRANI ŠPORTNIKI</a:t>
                      </a:r>
                      <a:endParaRPr lang="sl-SI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1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3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u="none" strike="noStrike" dirty="0">
                          <a:effectLst/>
                        </a:rPr>
                        <a:t>ŠT. TEKMOVALNIH SELEKCIJ</a:t>
                      </a:r>
                      <a:endParaRPr lang="sl-SI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5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3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3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u="none" strike="noStrike" dirty="0">
                          <a:effectLst/>
                        </a:rPr>
                        <a:t>DELOVANJE DRUŠTVA (V LETIH)</a:t>
                      </a:r>
                      <a:endParaRPr lang="sl-SI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3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3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10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10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u="none" strike="noStrike" dirty="0">
                          <a:effectLst/>
                        </a:rPr>
                        <a:t>ŠT. ČLANOV/ČLANARINA</a:t>
                      </a:r>
                      <a:endParaRPr lang="sl-SI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3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5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3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5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24838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u="none" strike="noStrike" dirty="0" smtClean="0">
                          <a:effectLst/>
                        </a:rPr>
                        <a:t>ČLANSTVO </a:t>
                      </a:r>
                      <a:r>
                        <a:rPr lang="sl-SI" sz="800" u="none" strike="noStrike" dirty="0">
                          <a:effectLst/>
                        </a:rPr>
                        <a:t>V OŠZ</a:t>
                      </a:r>
                      <a:endParaRPr lang="sl-SI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10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10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10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10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u="none" strike="noStrike" dirty="0">
                          <a:effectLst/>
                        </a:rPr>
                        <a:t>JAVNO MNENJE (OCENA)</a:t>
                      </a:r>
                      <a:endParaRPr lang="sl-SI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5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1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>
                          <a:effectLst/>
                        </a:rPr>
                        <a:t>0</a:t>
                      </a:r>
                      <a:endParaRPr lang="sl-SI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3</a:t>
                      </a:r>
                      <a:endParaRPr lang="sl-SI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  <a:tr h="33034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800" b="1" u="none" strike="noStrike" dirty="0">
                          <a:effectLst/>
                        </a:rPr>
                        <a:t>SKUPAJ: TOČK ZA RAZVRSTITEV:</a:t>
                      </a:r>
                      <a:endParaRPr lang="sl-SI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D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u="none" strike="noStrike" dirty="0">
                          <a:effectLst/>
                        </a:rPr>
                        <a:t>39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u="none" strike="noStrike" dirty="0">
                          <a:effectLst/>
                        </a:rPr>
                        <a:t>76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u="none" strike="noStrike" dirty="0">
                          <a:effectLst/>
                        </a:rPr>
                        <a:t>49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u="none" strike="noStrike" dirty="0">
                          <a:effectLst/>
                        </a:rPr>
                        <a:t>54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u="none" strike="noStrike" dirty="0">
                          <a:effectLst/>
                        </a:rPr>
                        <a:t>62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u="none" strike="noStrike" dirty="0">
                          <a:effectLst/>
                        </a:rPr>
                        <a:t>25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u="none" strike="noStrike" dirty="0">
                          <a:effectLst/>
                        </a:rPr>
                        <a:t>59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5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SEZNAM DOKUMENTOV: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/>
              <a:t>Zakon o športu (ZSpo)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/>
              <a:t>Nacionalni program športa 2014-23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/>
              <a:t>Izvedbeni načrt NPŠ 2014-23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/>
              <a:t>Pravilnik o postopku in merilih za sofinanciranje LPŠ v občini (Merila, Katalog)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/>
              <a:t>Pogoji, pravila in kriteriji za registriranje in kategoriziranje športnikov v Republiki </a:t>
            </a:r>
            <a:r>
              <a:rPr lang="sl-SI" dirty="0"/>
              <a:t>S</a:t>
            </a:r>
            <a:r>
              <a:rPr lang="sl-SI" dirty="0" smtClean="0"/>
              <a:t>loveniji</a:t>
            </a:r>
          </a:p>
          <a:p>
            <a:pPr marL="457200" indent="-457200">
              <a:buFont typeface="+mj-lt"/>
              <a:buAutoNum type="arabicPeriod"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77058" y="588527"/>
            <a:ext cx="6284645" cy="6608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l-SI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UPORABLJENA DOKUMENACIJA</a:t>
            </a:r>
          </a:p>
        </p:txBody>
      </p:sp>
    </p:spTree>
    <p:extLst>
      <p:ext uri="{BB962C8B-B14F-4D97-AF65-F5344CB8AC3E}">
        <p14:creationId xmlns:p14="http://schemas.microsoft.com/office/powerpoint/2010/main" val="23603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3"/>
          <p:cNvSpPr>
            <a:spLocks noGrp="1"/>
          </p:cNvSpPr>
          <p:nvPr>
            <p:ph idx="14"/>
          </p:nvPr>
        </p:nvSpPr>
        <p:spPr>
          <a:xfrm>
            <a:off x="4037846" y="1539090"/>
            <a:ext cx="3069124" cy="45881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sl-SI" sz="1600" dirty="0" smtClean="0"/>
          </a:p>
          <a:p>
            <a:pPr marL="0" indent="0" algn="ctr">
              <a:buNone/>
            </a:pPr>
            <a:r>
              <a:rPr lang="sl-SI" sz="1600" dirty="0" smtClean="0"/>
              <a:t>INFORMACIJE, POMOČ, SVETOVANJE, PRIPRAVA DOKUMENTOV:</a:t>
            </a:r>
          </a:p>
          <a:p>
            <a:pPr marL="0" indent="0">
              <a:buNone/>
            </a:pPr>
            <a:endParaRPr lang="sl-SI" sz="1600" dirty="0" smtClean="0"/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r>
              <a:rPr lang="sl-SI" sz="1400" b="1" dirty="0" smtClean="0"/>
              <a:t>Olaf GRBEC</a:t>
            </a:r>
            <a:r>
              <a:rPr lang="sl-SI" sz="1400" dirty="0" smtClean="0"/>
              <a:t>: </a:t>
            </a:r>
          </a:p>
          <a:p>
            <a:pPr marL="0" indent="0">
              <a:buNone/>
            </a:pPr>
            <a:r>
              <a:rPr lang="sl-SI" sz="1400" dirty="0"/>
              <a:t>t</a:t>
            </a:r>
            <a:r>
              <a:rPr lang="sl-SI" sz="1400" dirty="0" smtClean="0"/>
              <a:t>el.: 041 697 978</a:t>
            </a:r>
          </a:p>
          <a:p>
            <a:pPr marL="0" indent="0">
              <a:buNone/>
            </a:pPr>
            <a:r>
              <a:rPr lang="sl-SI" sz="1400" dirty="0" smtClean="0"/>
              <a:t>E-naslov: </a:t>
            </a:r>
            <a:r>
              <a:rPr lang="sl-SI" sz="1400" dirty="0" smtClean="0">
                <a:hlinkClick r:id="rId2"/>
              </a:rPr>
              <a:t>gol-sport@siol.net</a:t>
            </a:r>
            <a:endParaRPr lang="sl-SI" sz="1400" dirty="0" smtClean="0"/>
          </a:p>
          <a:p>
            <a:pPr marL="0" indent="0">
              <a:buNone/>
            </a:pPr>
            <a:r>
              <a:rPr lang="sl-SI" sz="1400" dirty="0" smtClean="0"/>
              <a:t>E-naslov: </a:t>
            </a:r>
            <a:r>
              <a:rPr lang="sl-SI" sz="1400" dirty="0" smtClean="0">
                <a:hlinkClick r:id="rId3"/>
              </a:rPr>
              <a:t>olaf.grbec@gmail.com</a:t>
            </a:r>
            <a:endParaRPr lang="sl-SI" sz="1400" dirty="0" smtClean="0"/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1400" b="1" dirty="0" smtClean="0"/>
              <a:t>Andrej CEVC</a:t>
            </a:r>
            <a:r>
              <a:rPr lang="sl-SI" sz="1400" dirty="0" smtClean="0"/>
              <a:t>:</a:t>
            </a:r>
          </a:p>
          <a:p>
            <a:pPr marL="0" indent="0">
              <a:buNone/>
            </a:pPr>
            <a:r>
              <a:rPr lang="sl-SI" sz="1400" dirty="0"/>
              <a:t>t</a:t>
            </a:r>
            <a:r>
              <a:rPr lang="sl-SI" sz="1400" dirty="0" smtClean="0"/>
              <a:t>el.: 041 726 898</a:t>
            </a:r>
          </a:p>
          <a:p>
            <a:pPr marL="0" indent="0">
              <a:buNone/>
            </a:pPr>
            <a:r>
              <a:rPr lang="sl-SI" sz="1400" dirty="0" smtClean="0"/>
              <a:t>E-naslov: </a:t>
            </a:r>
            <a:r>
              <a:rPr lang="sl-SI" sz="1400" dirty="0" smtClean="0">
                <a:hlinkClick r:id="rId4"/>
              </a:rPr>
              <a:t>grosuplje@olympic.si</a:t>
            </a:r>
            <a:endParaRPr lang="sl-SI" sz="1400" dirty="0" smtClean="0"/>
          </a:p>
          <a:p>
            <a:pPr marL="0" indent="0">
              <a:buNone/>
            </a:pPr>
            <a:endParaRPr lang="sl-SI" sz="1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77058" y="588527"/>
            <a:ext cx="6329912" cy="6789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l-SI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DODATNE INFORMACIJE IN KONTAKTI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idx="15"/>
          </p:nvPr>
        </p:nvSpPr>
        <p:spPr>
          <a:xfrm>
            <a:off x="777057" y="1539089"/>
            <a:ext cx="3143093" cy="458707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sl-SI" sz="1600" dirty="0" smtClean="0"/>
          </a:p>
          <a:p>
            <a:pPr marL="0" indent="0" algn="ctr">
              <a:buNone/>
            </a:pPr>
            <a:r>
              <a:rPr lang="sl-SI" sz="1600" dirty="0" smtClean="0"/>
              <a:t>INFORMACIJE:</a:t>
            </a:r>
          </a:p>
          <a:p>
            <a:pPr marL="0" indent="0">
              <a:buNone/>
            </a:pPr>
            <a:endParaRPr lang="sl-SI" sz="1400" dirty="0" smtClean="0"/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endParaRPr lang="sl-SI" sz="1400" dirty="0" smtClean="0"/>
          </a:p>
          <a:p>
            <a:pPr marL="0" indent="0">
              <a:buNone/>
            </a:pPr>
            <a:r>
              <a:rPr lang="sl-SI" sz="1400" dirty="0" smtClean="0"/>
              <a:t>REGIJSKE PISARNE </a:t>
            </a:r>
            <a:r>
              <a:rPr lang="sl-SI" sz="1400" dirty="0" smtClean="0"/>
              <a:t>OKS-ZŠZ:</a:t>
            </a:r>
          </a:p>
          <a:p>
            <a:pPr marL="457200" lvl="1" indent="0">
              <a:buNone/>
            </a:pPr>
            <a:r>
              <a:rPr lang="sl-SI" sz="1200" dirty="0">
                <a:hlinkClick r:id="rId5"/>
              </a:rPr>
              <a:t>http://</a:t>
            </a:r>
            <a:r>
              <a:rPr lang="sl-SI" sz="1200">
                <a:hlinkClick r:id="rId5"/>
              </a:rPr>
              <a:t>www.olympic.si/sport-za-vse/regijske-pisarne-oks-zsz/predstavitev</a:t>
            </a:r>
            <a:r>
              <a:rPr lang="sl-SI" sz="1200" smtClean="0">
                <a:hlinkClick r:id="rId5"/>
              </a:rPr>
              <a:t>/</a:t>
            </a:r>
            <a:r>
              <a:rPr lang="sl-SI" sz="1200" smtClean="0"/>
              <a:t>   </a:t>
            </a:r>
            <a:endParaRPr lang="sl-SI" sz="1200" dirty="0" smtClean="0"/>
          </a:p>
          <a:p>
            <a:pPr marL="457200" lvl="1" indent="0">
              <a:buNone/>
            </a:pPr>
            <a:endParaRPr lang="sl-SI" sz="1200" dirty="0" smtClean="0"/>
          </a:p>
          <a:p>
            <a:pPr marL="457200" lvl="1" indent="0">
              <a:buNone/>
            </a:pPr>
            <a:endParaRPr lang="sl-SI" sz="1200" dirty="0" smtClean="0"/>
          </a:p>
          <a:p>
            <a:pPr marL="457200" lvl="1" indent="0">
              <a:buNone/>
            </a:pPr>
            <a:endParaRPr lang="sl-SI" sz="1200" dirty="0" smtClean="0"/>
          </a:p>
          <a:p>
            <a:pPr marL="457200" lvl="1" indent="0">
              <a:buNone/>
            </a:pP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37197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94753" y="590849"/>
            <a:ext cx="593237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sl-SI" sz="2000" b="1" dirty="0" smtClean="0"/>
              <a:t>RAVNANJE (UPRAVLJANJE) IN (SO)FINANCIRANJE ŠPORTA </a:t>
            </a:r>
            <a:br>
              <a:rPr lang="sl-SI" sz="2000" b="1" dirty="0" smtClean="0"/>
            </a:br>
            <a:r>
              <a:rPr lang="sl-SI" sz="2000" b="1" dirty="0" smtClean="0"/>
              <a:t>IZ JAVNIH VIROV</a:t>
            </a:r>
            <a:endParaRPr lang="en-US" sz="2000" b="1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3"/>
          </p:nvPr>
        </p:nvSpPr>
        <p:spPr>
          <a:xfrm>
            <a:off x="894753" y="1810693"/>
            <a:ext cx="5932371" cy="1154369"/>
          </a:xfrm>
        </p:spPr>
        <p:txBody>
          <a:bodyPr>
            <a:noAutofit/>
          </a:bodyPr>
          <a:lstStyle/>
          <a:p>
            <a:r>
              <a:rPr lang="sl-SI" sz="1500" b="1" dirty="0" smtClean="0"/>
              <a:t>IZHODIŠČE: </a:t>
            </a:r>
          </a:p>
          <a:p>
            <a:r>
              <a:rPr lang="sl-SI" sz="1500" dirty="0" smtClean="0"/>
              <a:t>primerjava (preslikava) dokumentov in postopkov na relacijah: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sl-SI" sz="1500" dirty="0" smtClean="0"/>
              <a:t>nacionalno – lokalno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sl-SI" sz="1500" dirty="0" smtClean="0"/>
              <a:t>strateško – izvedbeno </a:t>
            </a:r>
            <a:r>
              <a:rPr lang="sl-SI" sz="1500" dirty="0"/>
              <a:t>(</a:t>
            </a:r>
            <a:r>
              <a:rPr lang="sl-SI" sz="1500" dirty="0" smtClean="0"/>
              <a:t>operativno)</a:t>
            </a:r>
            <a:endParaRPr lang="sl-SI" sz="1500" dirty="0"/>
          </a:p>
        </p:txBody>
      </p:sp>
      <p:graphicFrame>
        <p:nvGraphicFramePr>
          <p:cNvPr id="8" name="Označba mesta vsebin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33912"/>
              </p:ext>
            </p:extLst>
          </p:nvPr>
        </p:nvGraphicFramePr>
        <p:xfrm>
          <a:off x="679010" y="3134456"/>
          <a:ext cx="7414788" cy="346471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23236"/>
                <a:gridCol w="1367695"/>
                <a:gridCol w="3023857"/>
              </a:tblGrid>
              <a:tr h="58439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NACIONALNO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500" dirty="0" smtClean="0"/>
                        <a:t>STRATEŠKI DOKUMENTI</a:t>
                      </a:r>
                      <a:endParaRPr lang="sl-SI" sz="1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LOKALNO</a:t>
                      </a:r>
                    </a:p>
                    <a:p>
                      <a:pPr algn="ctr"/>
                      <a:endParaRPr lang="sl-SI" dirty="0"/>
                    </a:p>
                  </a:txBody>
                  <a:tcPr/>
                </a:tc>
              </a:tr>
              <a:tr h="503193">
                <a:tc>
                  <a:txBody>
                    <a:bodyPr/>
                    <a:lstStyle/>
                    <a:p>
                      <a:r>
                        <a:rPr lang="sl-SI" sz="1500" dirty="0" smtClean="0"/>
                        <a:t>Zakon o športu (ZSpo)</a:t>
                      </a:r>
                    </a:p>
                    <a:p>
                      <a:endParaRPr lang="sl-SI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500" dirty="0" smtClean="0"/>
                        <a:t>Pravilnik</a:t>
                      </a:r>
                      <a:r>
                        <a:rPr lang="sl-SI" sz="1500" baseline="0" dirty="0" smtClean="0"/>
                        <a:t> o postopkih in merilih za sofinanciranje LPŠ</a:t>
                      </a:r>
                      <a:endParaRPr lang="sl-SI" sz="1500" dirty="0"/>
                    </a:p>
                  </a:txBody>
                  <a:tcPr/>
                </a:tc>
              </a:tr>
              <a:tr h="503193">
                <a:tc>
                  <a:txBody>
                    <a:bodyPr/>
                    <a:lstStyle/>
                    <a:p>
                      <a:r>
                        <a:rPr lang="sl-SI" sz="1500" dirty="0" smtClean="0"/>
                        <a:t>Nacionalni program športa (NPŠ) in Izvedbeni</a:t>
                      </a:r>
                      <a:r>
                        <a:rPr lang="sl-SI" sz="1500" baseline="0" dirty="0" smtClean="0"/>
                        <a:t> načrt</a:t>
                      </a:r>
                      <a:r>
                        <a:rPr lang="sl-SI" sz="1500" dirty="0" smtClean="0"/>
                        <a:t> NPŠ</a:t>
                      </a:r>
                      <a:endParaRPr lang="sl-SI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500" dirty="0" smtClean="0"/>
                        <a:t>Strategija razvoja športa oziroma dolgoročni program</a:t>
                      </a:r>
                      <a:r>
                        <a:rPr lang="sl-SI" sz="1500" baseline="0" dirty="0" smtClean="0"/>
                        <a:t> razvoja</a:t>
                      </a:r>
                      <a:endParaRPr lang="sl-SI" sz="1500" dirty="0"/>
                    </a:p>
                  </a:txBody>
                  <a:tcPr/>
                </a:tc>
              </a:tr>
              <a:tr h="630071"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NACIONALNO</a:t>
                      </a:r>
                    </a:p>
                    <a:p>
                      <a:pPr algn="ctr"/>
                      <a:endParaRPr lang="sl-SI" sz="1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IZVEDBENI DOKUMENTI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LOKALNO</a:t>
                      </a:r>
                    </a:p>
                    <a:p>
                      <a:pPr algn="ctr"/>
                      <a:endParaRPr lang="sl-SI" sz="15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3529">
                <a:tc>
                  <a:txBody>
                    <a:bodyPr/>
                    <a:lstStyle/>
                    <a:p>
                      <a:r>
                        <a:rPr lang="sl-SI" sz="1500" dirty="0" smtClean="0"/>
                        <a:t>Letni program športa v RS</a:t>
                      </a:r>
                      <a:endParaRPr lang="sl-SI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500" dirty="0" smtClean="0"/>
                        <a:t>Letni program športa v LS</a:t>
                      </a:r>
                      <a:endParaRPr lang="sl-SI" sz="1500" dirty="0"/>
                    </a:p>
                  </a:txBody>
                  <a:tcPr/>
                </a:tc>
              </a:tr>
              <a:tr h="754789">
                <a:tc>
                  <a:txBody>
                    <a:bodyPr/>
                    <a:lstStyle/>
                    <a:p>
                      <a:r>
                        <a:rPr lang="sl-SI" sz="1500" dirty="0" smtClean="0"/>
                        <a:t>Javni razpis</a:t>
                      </a:r>
                      <a:r>
                        <a:rPr lang="sl-SI" sz="1500" baseline="0" dirty="0" smtClean="0"/>
                        <a:t> za sofinanciranje LPŠ v RS</a:t>
                      </a:r>
                    </a:p>
                    <a:p>
                      <a:endParaRPr lang="sl-SI" sz="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500" dirty="0" smtClean="0"/>
                    </a:p>
                    <a:p>
                      <a:endParaRPr lang="sl-SI" sz="1500" dirty="0" smtClean="0"/>
                    </a:p>
                    <a:p>
                      <a:endParaRPr lang="sl-SI" sz="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500" dirty="0" smtClean="0"/>
                        <a:t>Javni razpis</a:t>
                      </a:r>
                      <a:r>
                        <a:rPr lang="sl-SI" sz="1500" baseline="0" dirty="0" smtClean="0"/>
                        <a:t> za sofinanciranje LPŠ v LS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5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esna puščica 8"/>
          <p:cNvSpPr/>
          <p:nvPr/>
        </p:nvSpPr>
        <p:spPr>
          <a:xfrm>
            <a:off x="3752662" y="3960988"/>
            <a:ext cx="1267485" cy="226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Desna puščica 9"/>
          <p:cNvSpPr/>
          <p:nvPr/>
        </p:nvSpPr>
        <p:spPr>
          <a:xfrm>
            <a:off x="3752662" y="4527308"/>
            <a:ext cx="1267486" cy="226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Desna puščica 10"/>
          <p:cNvSpPr/>
          <p:nvPr/>
        </p:nvSpPr>
        <p:spPr>
          <a:xfrm>
            <a:off x="3752662" y="5563237"/>
            <a:ext cx="1267486" cy="226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Desna puščica 11"/>
          <p:cNvSpPr/>
          <p:nvPr/>
        </p:nvSpPr>
        <p:spPr>
          <a:xfrm>
            <a:off x="3752661" y="5958967"/>
            <a:ext cx="1267486" cy="226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74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7057" y="769545"/>
            <a:ext cx="6166949" cy="1285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sl-SI" sz="2000" b="1" dirty="0" smtClean="0"/>
              <a:t>PRAVILNIK</a:t>
            </a:r>
            <a:br>
              <a:rPr lang="sl-SI" sz="2000" b="1" dirty="0" smtClean="0"/>
            </a:br>
            <a:r>
              <a:rPr lang="sl-SI" sz="2000" b="1" dirty="0" smtClean="0"/>
              <a:t>O POSTOPKU IN MERILIH</a:t>
            </a:r>
            <a:br>
              <a:rPr lang="sl-SI" sz="2000" b="1" dirty="0" smtClean="0"/>
            </a:br>
            <a:r>
              <a:rPr lang="sl-SI" sz="2000" b="1" dirty="0" smtClean="0"/>
              <a:t>za sofinanciranje Letnega programa športa</a:t>
            </a:r>
            <a:endParaRPr lang="sl-SI" sz="2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3"/>
          </p:nvPr>
        </p:nvSpPr>
        <p:spPr>
          <a:xfrm>
            <a:off x="777058" y="2390115"/>
            <a:ext cx="6166949" cy="3736050"/>
          </a:xfrm>
        </p:spPr>
        <p:txBody>
          <a:bodyPr/>
          <a:lstStyle/>
          <a:p>
            <a:pPr algn="ctr"/>
            <a:r>
              <a:rPr lang="sl-SI" dirty="0" smtClean="0"/>
              <a:t>SESTAVA DOKUMENTA: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l-SI" b="1" dirty="0" smtClean="0"/>
              <a:t>PRAVILNIK</a:t>
            </a:r>
            <a:r>
              <a:rPr lang="sl-SI" dirty="0" smtClean="0"/>
              <a:t> 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sl-SI" sz="1800" dirty="0" smtClean="0"/>
              <a:t>postopkovni; vsebinski del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l-SI" b="1" dirty="0" smtClean="0"/>
              <a:t>MERILA, POGOJI IN KRITERIJI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sl-SI" sz="1800" dirty="0" smtClean="0"/>
              <a:t>vrednostni; tabelarni del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l-SI" b="1" dirty="0" smtClean="0"/>
              <a:t>KATALOG ŠPORTNIH PANOG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sl-SI" sz="1800" dirty="0"/>
              <a:t>o</a:t>
            </a:r>
            <a:r>
              <a:rPr lang="sl-SI" sz="1800" dirty="0" smtClean="0"/>
              <a:t>blikovanje velikosti vadbenih skupin in letni obseg vadbe v programih tekmovalnega športa različnih kakovostnih stopenj in starostnih kategorij.</a:t>
            </a:r>
          </a:p>
          <a:p>
            <a:pPr marL="1428750" lvl="2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1428750" lvl="2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1028700" lvl="1">
              <a:buFont typeface="Arial" panose="020B0604020202020204" pitchFamily="34" charset="0"/>
              <a:buChar char="•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00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7058" y="588527"/>
            <a:ext cx="5932372" cy="7151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l-SI" sz="2000" b="1" dirty="0" smtClean="0"/>
              <a:t>PRAVILNIK: POUDARKI IN DILEME</a:t>
            </a:r>
            <a:endParaRPr lang="sl-SI" sz="2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3"/>
          </p:nvPr>
        </p:nvSpPr>
        <p:spPr>
          <a:xfrm>
            <a:off x="777059" y="1502875"/>
            <a:ext cx="5932372" cy="4623290"/>
          </a:xfrm>
        </p:spPr>
        <p:txBody>
          <a:bodyPr>
            <a:normAutofit/>
          </a:bodyPr>
          <a:lstStyle/>
          <a:p>
            <a:r>
              <a:rPr lang="sl-SI" sz="1500" b="1" dirty="0" smtClean="0"/>
              <a:t>POUDARKI: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o</a:t>
            </a:r>
            <a:r>
              <a:rPr lang="sl-SI" sz="1500" dirty="0" smtClean="0"/>
              <a:t>predelitev javnega interesa v športu,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k</a:t>
            </a:r>
            <a:r>
              <a:rPr lang="sl-SI" sz="1500" dirty="0" smtClean="0"/>
              <a:t>do so izvajalci LPŠ in kdo ima pravico do sofinanciranja,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o</a:t>
            </a:r>
            <a:r>
              <a:rPr lang="sl-SI" sz="1500" dirty="0" smtClean="0"/>
              <a:t>predelitev področij športa, ki se (lahko) sofinancirajo (po NPŠ),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b="1" dirty="0" smtClean="0"/>
              <a:t>LETNI PROGRAM ŠPORTA </a:t>
            </a:r>
            <a:r>
              <a:rPr lang="sl-SI" sz="1500" dirty="0" smtClean="0"/>
              <a:t>– ključni izvedbeni dokument LS,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 smtClean="0"/>
              <a:t>izvedba postopka </a:t>
            </a:r>
            <a:r>
              <a:rPr lang="sl-SI" sz="1500" b="1" dirty="0" smtClean="0"/>
              <a:t>JAVNEGA RAZPISA </a:t>
            </a:r>
            <a:r>
              <a:rPr lang="sl-SI" sz="1500" dirty="0" smtClean="0"/>
              <a:t>(od objave do podpisa pogodb z izbranimi izvajalci, z vsemi spremljajočimi dokumenti).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1500" dirty="0"/>
          </a:p>
          <a:p>
            <a:r>
              <a:rPr lang="sl-SI" sz="1500" b="1" dirty="0" smtClean="0"/>
              <a:t>DILEME: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p</a:t>
            </a:r>
            <a:r>
              <a:rPr lang="sl-SI" sz="1500" dirty="0" smtClean="0"/>
              <a:t>ostopek oblikovanja LPŠ – kdo naj sodeluje v pripravi in katera področja športa naj bodo zajeta v LPŠ,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s</a:t>
            </a:r>
            <a:r>
              <a:rPr lang="sl-SI" sz="1500" dirty="0" smtClean="0"/>
              <a:t>estava Komisije za izvedbo JR in njene naloge,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r</a:t>
            </a:r>
            <a:r>
              <a:rPr lang="sl-SI" sz="1500" dirty="0" smtClean="0"/>
              <a:t>oki za dopolnitev vlog, za vložitev pritožb in za odločitev o pritožbi (niso v skladu z ZUP-om),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p</a:t>
            </a:r>
            <a:r>
              <a:rPr lang="sl-SI" sz="1500" dirty="0" smtClean="0"/>
              <a:t>ogoji, ki jih morajo izpolnjevati izvajalci LPŠ,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i</a:t>
            </a:r>
            <a:r>
              <a:rPr lang="sl-SI" sz="1500" dirty="0" smtClean="0"/>
              <a:t>nstrument začasnega sofinanciranja športnih programov.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1500" dirty="0"/>
          </a:p>
        </p:txBody>
      </p:sp>
    </p:spTree>
    <p:extLst>
      <p:ext uri="{BB962C8B-B14F-4D97-AF65-F5344CB8AC3E}">
        <p14:creationId xmlns:p14="http://schemas.microsoft.com/office/powerpoint/2010/main" val="601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7058" y="588527"/>
            <a:ext cx="5932372" cy="7242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l-SI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MERILA: POUDARKI IN DILEME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3"/>
          </p:nvPr>
        </p:nvSpPr>
        <p:spPr>
          <a:xfrm>
            <a:off x="777058" y="1738265"/>
            <a:ext cx="5932372" cy="4499573"/>
          </a:xfrm>
        </p:spPr>
        <p:txBody>
          <a:bodyPr>
            <a:normAutofit lnSpcReduction="10000"/>
          </a:bodyPr>
          <a:lstStyle/>
          <a:p>
            <a:r>
              <a:rPr lang="sl-SI" sz="1500" b="1" dirty="0" smtClean="0"/>
              <a:t>POUDARKI: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u="sng" dirty="0"/>
              <a:t>v</a:t>
            </a:r>
            <a:r>
              <a:rPr lang="sl-SI" sz="1500" u="sng" dirty="0" smtClean="0"/>
              <a:t>sebina dokumenta</a:t>
            </a:r>
            <a:r>
              <a:rPr lang="sl-SI" sz="1500" dirty="0" smtClean="0"/>
              <a:t>: opredelitev vseh področij športa po NPŠ ter predstavitev kriterijev in tabelarični prikaz vrednotenja,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u="sng" dirty="0"/>
              <a:t>t</a:t>
            </a:r>
            <a:r>
              <a:rPr lang="sl-SI" sz="1500" u="sng" dirty="0" smtClean="0"/>
              <a:t>očkovni sistem</a:t>
            </a:r>
            <a:r>
              <a:rPr lang="sl-SI" sz="1500" dirty="0" smtClean="0"/>
              <a:t> kot prevladujoči način ovrednotenja področij,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u="sng" dirty="0"/>
              <a:t>s</a:t>
            </a:r>
            <a:r>
              <a:rPr lang="sl-SI" sz="1500" u="sng" dirty="0" smtClean="0"/>
              <a:t>plošni pogoji vrednotenja</a:t>
            </a:r>
            <a:r>
              <a:rPr lang="sl-SI" sz="1500" dirty="0" smtClean="0"/>
              <a:t>: število udeležencev skupine, uporaba primernega športnega objekta, primerno usposobljen in/ali izobražen strokovni kader.</a:t>
            </a:r>
          </a:p>
          <a:p>
            <a:endParaRPr lang="sl-SI" sz="1500" dirty="0"/>
          </a:p>
          <a:p>
            <a:r>
              <a:rPr lang="sl-SI" sz="1500" b="1" dirty="0" smtClean="0"/>
              <a:t>DILEME: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p</a:t>
            </a:r>
            <a:r>
              <a:rPr lang="sl-SI" sz="1500" dirty="0" smtClean="0"/>
              <a:t>odatki v preglednicah so informativni (niso obvezujoči, vsaka LS jih lahko sebi primerno prilagodi),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u</a:t>
            </a:r>
            <a:r>
              <a:rPr lang="sl-SI" sz="1500" dirty="0" smtClean="0"/>
              <a:t>poraba sistema enotne vrednosti točke (ali ne),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r</a:t>
            </a:r>
            <a:r>
              <a:rPr lang="sl-SI" sz="1500" dirty="0" smtClean="0"/>
              <a:t>azvrščanje športnih panog glede na razširjenost, uspešnost in lokalni pomen (določanje prednostnega vrstnega reda panog),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 smtClean="0"/>
              <a:t>nedorečenost meril za nekatera področja športa: </a:t>
            </a:r>
            <a:r>
              <a:rPr lang="sl-SI" sz="1500" dirty="0" smtClean="0">
                <a:solidFill>
                  <a:srgbClr val="C00000"/>
                </a:solidFill>
              </a:rPr>
              <a:t>„merila za vrednotenje in višina proračunskih sredstev se opredeli z LPŠ!“,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/>
              <a:t>v</a:t>
            </a:r>
            <a:r>
              <a:rPr lang="sl-SI" sz="1500" dirty="0" smtClean="0"/>
              <a:t>rednotenje programov vrhunskega, kakovostnega športa ter športa otrok in mladine usmerjenih v KŠ in/ali VŠ!</a:t>
            </a:r>
          </a:p>
          <a:p>
            <a:endParaRPr lang="sl-SI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1500" dirty="0" smtClean="0"/>
          </a:p>
          <a:p>
            <a:endParaRPr lang="sl-SI" sz="1500" dirty="0"/>
          </a:p>
        </p:txBody>
      </p:sp>
    </p:spTree>
    <p:extLst>
      <p:ext uri="{BB962C8B-B14F-4D97-AF65-F5344CB8AC3E}">
        <p14:creationId xmlns:p14="http://schemas.microsoft.com/office/powerpoint/2010/main" val="14572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7058" y="588527"/>
            <a:ext cx="5932372" cy="6970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l-SI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KATALOG: POUDARKI IN DILEME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3"/>
          </p:nvPr>
        </p:nvSpPr>
        <p:spPr>
          <a:xfrm>
            <a:off x="434566" y="1484768"/>
            <a:ext cx="6518495" cy="5178582"/>
          </a:xfrm>
        </p:spPr>
        <p:txBody>
          <a:bodyPr>
            <a:normAutofit/>
          </a:bodyPr>
          <a:lstStyle/>
          <a:p>
            <a:r>
              <a:rPr lang="sl-SI" sz="1500" b="1" dirty="0" smtClean="0"/>
              <a:t>POUDARKI: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 smtClean="0"/>
              <a:t>razvrstitev preglednice v tri (3) stopnje: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l-SI" sz="1500" u="sng" dirty="0"/>
              <a:t>v</a:t>
            </a:r>
            <a:r>
              <a:rPr lang="sl-SI" sz="1500" u="sng" dirty="0" smtClean="0"/>
              <a:t>rhunski šport:</a:t>
            </a:r>
            <a:r>
              <a:rPr lang="sl-SI" sz="1500" dirty="0" smtClean="0"/>
              <a:t> kategorizirani športniki SR, MR in PR; upoštevanje zahtev/želja NPŠZ;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l-SI" sz="1500" u="sng" dirty="0"/>
              <a:t>k</a:t>
            </a:r>
            <a:r>
              <a:rPr lang="sl-SI" sz="1500" u="sng" dirty="0" smtClean="0"/>
              <a:t>akovostni šport:</a:t>
            </a:r>
            <a:r>
              <a:rPr lang="sl-SI" sz="1500" dirty="0" smtClean="0"/>
              <a:t> omejitev letnega obsega ur vadbe po predlogi „starega“ NPŠ; kakovostne ravni glede na tekmovalne dosežke športnikov so stvar presoje vsake LS,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l-SI" sz="1500" u="sng" dirty="0"/>
              <a:t>š</a:t>
            </a:r>
            <a:r>
              <a:rPr lang="sl-SI" sz="1500" u="sng" dirty="0" smtClean="0"/>
              <a:t>port otrok in mladine usmerjenih v KŠ/VŠ</a:t>
            </a:r>
            <a:r>
              <a:rPr lang="sl-SI" sz="1500" dirty="0" smtClean="0"/>
              <a:t>: kakovostne ravni glede na tekmovalne dosežke mladih športnikov so stvar presoje vsake LS; pri najmlajših (pripravljalnih) skupinah so vzpostavljeni enotni kriteriji vrednotenja.</a:t>
            </a:r>
            <a:endParaRPr lang="sl-SI" sz="1500" b="1" dirty="0"/>
          </a:p>
          <a:p>
            <a:pPr marL="285750"/>
            <a:endParaRPr lang="sl-SI" sz="1500" b="1" dirty="0"/>
          </a:p>
          <a:p>
            <a:pPr marL="285750"/>
            <a:r>
              <a:rPr lang="sl-SI" sz="1500" b="1" dirty="0" smtClean="0"/>
              <a:t>DILEME: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sl-SI" sz="1500" dirty="0"/>
              <a:t>k</a:t>
            </a:r>
            <a:r>
              <a:rPr lang="sl-SI" sz="1500" dirty="0" smtClean="0"/>
              <a:t>atalog je odprt sistem podatkov, ki se bodo vseskozi spreminjali, dopolnjevali, prilagajali; danes so med posameznimi NPŠZ (pri VŠ) velike razlike med številom udeležencev in letnim obsegom vadbe,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sl-SI" sz="1500" dirty="0"/>
              <a:t>k</a:t>
            </a:r>
            <a:r>
              <a:rPr lang="sl-SI" sz="1500" dirty="0" smtClean="0"/>
              <a:t>atalog je potrebno vzeti zgolj kot dobronamerni pripomoček pri oblikovanju vadbenih skupin; nikakor ni obvezujoči dokument!</a:t>
            </a:r>
            <a:endParaRPr lang="sl-SI" sz="1500" dirty="0"/>
          </a:p>
          <a:p>
            <a:pPr marL="285750"/>
            <a:endParaRPr lang="sl-SI" sz="1100" dirty="0" smtClean="0"/>
          </a:p>
        </p:txBody>
      </p:sp>
    </p:spTree>
    <p:extLst>
      <p:ext uri="{BB962C8B-B14F-4D97-AF65-F5344CB8AC3E}">
        <p14:creationId xmlns:p14="http://schemas.microsoft.com/office/powerpoint/2010/main" val="8168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3"/>
          <p:cNvSpPr>
            <a:spLocks noGrp="1"/>
          </p:cNvSpPr>
          <p:nvPr>
            <p:ph idx="14"/>
          </p:nvPr>
        </p:nvSpPr>
        <p:spPr>
          <a:xfrm>
            <a:off x="4046900" y="1584358"/>
            <a:ext cx="3078178" cy="45429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1600" b="1" dirty="0" smtClean="0"/>
              <a:t>RAZPIS</a:t>
            </a:r>
          </a:p>
          <a:p>
            <a:pPr marL="0" indent="0" algn="just">
              <a:buNone/>
            </a:pPr>
            <a:r>
              <a:rPr lang="sl-SI" sz="1400" dirty="0"/>
              <a:t>s</a:t>
            </a:r>
            <a:r>
              <a:rPr lang="sl-SI" sz="1400" dirty="0" smtClean="0"/>
              <a:t>e izvede v skladu s sprejetim LPŠ, veljavno zakonodajo in Pravilnikom:</a:t>
            </a:r>
          </a:p>
          <a:p>
            <a:pPr marL="0" indent="0" algn="just">
              <a:buNone/>
            </a:pPr>
            <a:endParaRPr lang="sl-SI" sz="800" dirty="0"/>
          </a:p>
          <a:p>
            <a:pPr marL="0" indent="0">
              <a:buNone/>
            </a:pPr>
            <a:r>
              <a:rPr lang="sl-SI" sz="1400" dirty="0" smtClean="0"/>
              <a:t>Spremljajoči dokumenti: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300" dirty="0"/>
              <a:t>b</a:t>
            </a:r>
            <a:r>
              <a:rPr lang="sl-SI" sz="1300" dirty="0" smtClean="0"/>
              <a:t>esedilo razpisa,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300" dirty="0"/>
              <a:t>r</a:t>
            </a:r>
            <a:r>
              <a:rPr lang="sl-SI" sz="1300" dirty="0" smtClean="0"/>
              <a:t>azpisna dokumentacija (obrazci za prijavo),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300" b="1" dirty="0" smtClean="0"/>
              <a:t>MODEL/PROGRAM</a:t>
            </a:r>
            <a:r>
              <a:rPr lang="sl-SI" sz="1300" dirty="0" smtClean="0"/>
              <a:t> za vrednotenje prispelih vlog,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300" b="1" dirty="0" smtClean="0"/>
              <a:t>SKLEP</a:t>
            </a:r>
            <a:r>
              <a:rPr lang="sl-SI" sz="1300" dirty="0" smtClean="0"/>
              <a:t> o izbiri izvajalca,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300" dirty="0" smtClean="0"/>
              <a:t>(po potrebi); odgovor na morebitne pritožbe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300" b="1" dirty="0" smtClean="0"/>
              <a:t>POGODBA</a:t>
            </a:r>
            <a:r>
              <a:rPr lang="sl-SI" sz="1300" dirty="0" smtClean="0"/>
              <a:t> z izbranimi izvajalci,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300" dirty="0"/>
              <a:t>o</a:t>
            </a:r>
            <a:r>
              <a:rPr lang="sl-SI" sz="1300" dirty="0" smtClean="0"/>
              <a:t>dločitev glede načinov spremljanja izvajanja LPŠ,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300" b="1" dirty="0" smtClean="0"/>
              <a:t>ANALIZA</a:t>
            </a:r>
            <a:r>
              <a:rPr lang="sl-SI" sz="1300" dirty="0" smtClean="0"/>
              <a:t> izvajanja LPŠ v koledarskem letu s predlogi in pobudami.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l-SI" sz="13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sl-SI" sz="12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7058" y="588527"/>
            <a:ext cx="6348019" cy="76043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l-SI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IZVEDBENI </a:t>
            </a:r>
            <a:r>
              <a:rPr lang="sl-SI" sz="20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DOKUMENTI LOKALNE SKUPNOSTI PRI SOFINANCIRANJU ŠPORTA</a:t>
            </a:r>
            <a:endParaRPr lang="sl-SI" sz="2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5"/>
          </p:nvPr>
        </p:nvSpPr>
        <p:spPr>
          <a:xfrm>
            <a:off x="777058" y="1584357"/>
            <a:ext cx="3072804" cy="454181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1600" b="1" dirty="0" smtClean="0"/>
              <a:t>LETNI PROGRAM ŠPORTA:</a:t>
            </a:r>
          </a:p>
          <a:p>
            <a:pPr marL="0" indent="0">
              <a:buNone/>
            </a:pPr>
            <a:endParaRPr lang="sl-SI" sz="1400" dirty="0" smtClean="0"/>
          </a:p>
          <a:p>
            <a:pPr marL="0" indent="0">
              <a:buNone/>
            </a:pPr>
            <a:r>
              <a:rPr lang="sl-SI" sz="1400" dirty="0" smtClean="0"/>
              <a:t>Organ LS pristojen za šport pripravi predlog LPŠ (v sodelovanju z OŠZ), kar je podlaga za umeščanje športa v občinski proračun! </a:t>
            </a:r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r>
              <a:rPr lang="sl-SI" sz="1400" dirty="0" smtClean="0"/>
              <a:t>Na podlagi sprejetega proračuna LS organ za šport (ob soglasju z OŠZ) pripravi predlog razporeditve sredstev za izpeljavo LPŠ!</a:t>
            </a:r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r>
              <a:rPr lang="sl-SI" sz="1400" dirty="0" smtClean="0"/>
              <a:t>Besedilo LPŠ na predlog župana/nje sprejme Občinski svet (ob soglasju OŠZ)!</a:t>
            </a:r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r>
              <a:rPr lang="sl-SI" sz="1400" dirty="0" smtClean="0"/>
              <a:t>Če OŠZ ne obstaja, se v postopek priprave in (so)odločanja vključi pristojna regijska pisarna OKS-ZŠZ!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15228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777061" y="1586430"/>
            <a:ext cx="6306786" cy="50457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1400" b="1" dirty="0" smtClean="0"/>
              <a:t>PREPOSTAVKE – IZHODIŠČA LPŠ:</a:t>
            </a:r>
          </a:p>
          <a:p>
            <a:r>
              <a:rPr lang="sl-SI" sz="1400" dirty="0" smtClean="0"/>
              <a:t>Sprejeti LPŠ za sofinanciranje področij športa preko javnega razpisa namenja </a:t>
            </a:r>
            <a:r>
              <a:rPr lang="sl-SI" sz="1400" b="1" dirty="0" smtClean="0"/>
              <a:t>50.000,00 €. </a:t>
            </a:r>
            <a:r>
              <a:rPr lang="sl-SI" sz="1400" dirty="0" smtClean="0"/>
              <a:t>Z LPŠ so določena področja: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400" dirty="0" smtClean="0"/>
              <a:t>prostočasna ŠOM,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400" dirty="0" smtClean="0"/>
              <a:t>ŠOM usmerjenih v KŠ/VŠ,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400" dirty="0" smtClean="0"/>
              <a:t>kakovostni šport,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400" dirty="0" smtClean="0"/>
              <a:t>vrhunski šport,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400" dirty="0" smtClean="0"/>
              <a:t>športna rekreacija,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400" dirty="0" smtClean="0"/>
              <a:t>šport starejših,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400" dirty="0" smtClean="0"/>
              <a:t>usposabljanje/izpopolnjevanje,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400" dirty="0" smtClean="0"/>
              <a:t>delovanje društev 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400" dirty="0" smtClean="0"/>
              <a:t>športne prireditve.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1400" dirty="0" smtClean="0"/>
              <a:t>Pri športnih programih upoštevamo naslednje korekcijske faktorje: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200" dirty="0" smtClean="0"/>
              <a:t>za strokovni kader; enoten za vse (= 1,000);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200" dirty="0" smtClean="0"/>
              <a:t>za športni objekt prostočasni programi: ŠOM, RE in šport starejših (= 0,500),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200" dirty="0"/>
              <a:t>z</a:t>
            </a:r>
            <a:r>
              <a:rPr lang="sl-SI" sz="1200" dirty="0" smtClean="0"/>
              <a:t>a športni objekt pri tekmovalnih programih (= 1,000).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1400" dirty="0" smtClean="0"/>
              <a:t>Vsak udeleženec športnih programov se pri vrednotenju upošteva samo enkrat! Če je udeležencev vadbe manj, kot določajo merila, se število točk proporcionalno zniža – če jih je več, to ne vpliva na vrednotenje!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1400" dirty="0" smtClean="0"/>
              <a:t>Pri točkah za delovanje društev upoštevamo korekcijski faktor (= 0,500)!</a:t>
            </a:r>
          </a:p>
          <a:p>
            <a:pPr>
              <a:buFont typeface="Arial" panose="020B0604020202020204" pitchFamily="34" charset="0"/>
              <a:buChar char="•"/>
            </a:pPr>
            <a:endParaRPr lang="sl-SI" sz="1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77058" y="588527"/>
            <a:ext cx="6306788" cy="8767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l-SI" sz="20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PRAKTIČNI PRIMER </a:t>
            </a:r>
            <a:br>
              <a:rPr lang="sl-SI" sz="20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sl-SI" sz="20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VREDNOTENJA PROGRAMOV ŠPORTA</a:t>
            </a:r>
            <a:endParaRPr lang="sl-SI" sz="2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5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4"/>
          </p:nvPr>
        </p:nvSpPr>
        <p:spPr>
          <a:xfrm>
            <a:off x="4572000" y="2115237"/>
            <a:ext cx="3966072" cy="417539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sz="1600" b="1" dirty="0" smtClean="0"/>
              <a:t>Poleg športnih programov se prijavljenim priznajo:</a:t>
            </a:r>
          </a:p>
          <a:p>
            <a:pPr marL="0" indent="0" algn="just">
              <a:buNone/>
            </a:pPr>
            <a:endParaRPr lang="sl-SI" sz="1200" b="1" dirty="0" smtClean="0"/>
          </a:p>
          <a:p>
            <a:pPr marL="0" indent="0" algn="just">
              <a:buNone/>
            </a:pPr>
            <a:r>
              <a:rPr lang="sl-SI" sz="1200" b="1" dirty="0" smtClean="0"/>
              <a:t>USPOSABLJANJE/IZPOPOLNJEVANJE</a:t>
            </a:r>
          </a:p>
          <a:p>
            <a:r>
              <a:rPr lang="sl-SI" sz="1200" dirty="0"/>
              <a:t>i</a:t>
            </a:r>
            <a:r>
              <a:rPr lang="sl-SI" sz="1200" dirty="0" smtClean="0"/>
              <a:t>zpopolnjevanje za trenerje (potrditev trenerskih licenc za vse skupine pri izvajalcih v KŠ in ŠOM KŠ/VŠ. Tudi za pripravljalne skupine!)</a:t>
            </a:r>
          </a:p>
          <a:p>
            <a:pPr marL="0" indent="0">
              <a:buNone/>
            </a:pPr>
            <a:endParaRPr lang="sl-SI" sz="1100" b="1" dirty="0" smtClean="0"/>
          </a:p>
          <a:p>
            <a:pPr marL="0" indent="0">
              <a:buNone/>
            </a:pPr>
            <a:r>
              <a:rPr lang="sl-SI" sz="1100" b="1" dirty="0" smtClean="0"/>
              <a:t>ŠPORTNE PRIREDITVE:</a:t>
            </a:r>
          </a:p>
          <a:p>
            <a:r>
              <a:rPr lang="sl-SI" sz="1200" dirty="0" smtClean="0"/>
              <a:t>izvedba dveh (2) rekreativnih prireditev na lokalni ravni pri ŠD KS.</a:t>
            </a:r>
          </a:p>
          <a:p>
            <a:pPr marL="0" indent="0">
              <a:buNone/>
            </a:pPr>
            <a:endParaRPr lang="sl-SI" sz="1100" b="1" dirty="0" smtClean="0"/>
          </a:p>
          <a:p>
            <a:pPr marL="0" indent="0">
              <a:buNone/>
            </a:pPr>
            <a:r>
              <a:rPr lang="sl-SI" sz="1100" b="1" dirty="0" smtClean="0"/>
              <a:t>DELOVANJE DRUŠTEV:</a:t>
            </a:r>
          </a:p>
          <a:p>
            <a:r>
              <a:rPr lang="sl-SI" sz="1200" dirty="0"/>
              <a:t>t</a:t>
            </a:r>
            <a:r>
              <a:rPr lang="sl-SI" sz="1200" dirty="0" smtClean="0"/>
              <a:t>očkovanje po izbranih kriterijih: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200" dirty="0"/>
              <a:t>š</a:t>
            </a:r>
            <a:r>
              <a:rPr lang="sl-SI" sz="1200" dirty="0" smtClean="0"/>
              <a:t>tevilo članov s plačano članarino,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200" dirty="0"/>
              <a:t>š</a:t>
            </a:r>
            <a:r>
              <a:rPr lang="sl-SI" sz="1200" dirty="0" smtClean="0"/>
              <a:t>tevilo registriranih tekmovalcev,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200" dirty="0"/>
              <a:t>l</a:t>
            </a:r>
            <a:r>
              <a:rPr lang="sl-SI" sz="1200" dirty="0" smtClean="0"/>
              <a:t>eta neprekinjenega delovanja,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200" dirty="0"/>
              <a:t>č</a:t>
            </a:r>
            <a:r>
              <a:rPr lang="sl-SI" sz="1200" dirty="0" smtClean="0"/>
              <a:t>lanstvo v OŠZ</a:t>
            </a:r>
          </a:p>
          <a:p>
            <a:pPr marL="0" indent="0">
              <a:buNone/>
            </a:pPr>
            <a:endParaRPr lang="sl-SI" sz="1200" dirty="0" smtClean="0"/>
          </a:p>
          <a:p>
            <a:pPr marL="0" indent="0" algn="ctr">
              <a:buNone/>
            </a:pPr>
            <a:r>
              <a:rPr lang="sl-SI" sz="1200" b="1" dirty="0" smtClean="0">
                <a:solidFill>
                  <a:srgbClr val="C00000"/>
                </a:solidFill>
              </a:rPr>
              <a:t>Podatki za IZMIŠLJENE izbrane izvajalce so za potrebe simulativnega DEMO izračuna IZMIŠLJENI!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l-SI" sz="1000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idx="15"/>
          </p:nvPr>
        </p:nvSpPr>
        <p:spPr>
          <a:xfrm>
            <a:off x="319490" y="363557"/>
            <a:ext cx="4131324" cy="629063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sl-SI" sz="6400" b="1" dirty="0"/>
              <a:t>Na JAVNI RAZPIS </a:t>
            </a:r>
            <a:endParaRPr lang="sl-SI" sz="6400" b="1" dirty="0" smtClean="0"/>
          </a:p>
          <a:p>
            <a:pPr marL="0" indent="0" algn="ctr">
              <a:buNone/>
            </a:pPr>
            <a:r>
              <a:rPr lang="sl-SI" sz="6400" b="1" dirty="0" smtClean="0"/>
              <a:t>s športnimi programi kandidirajo</a:t>
            </a:r>
            <a:r>
              <a:rPr lang="sl-SI" sz="6400" dirty="0" smtClean="0"/>
              <a:t>:</a:t>
            </a:r>
            <a:endParaRPr lang="sl-SI" sz="6400" dirty="0"/>
          </a:p>
          <a:p>
            <a:pPr marL="0" indent="0">
              <a:buNone/>
            </a:pPr>
            <a:r>
              <a:rPr lang="sl-SI" sz="4800" b="1" dirty="0"/>
              <a:t>ATLETSKI KLUB</a:t>
            </a:r>
            <a:r>
              <a:rPr lang="sl-SI" sz="480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 smtClean="0"/>
              <a:t>2 športnika državnega razreda (DR)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 smtClean="0"/>
              <a:t>skupina </a:t>
            </a:r>
            <a:r>
              <a:rPr lang="sl-SI" sz="4800" dirty="0"/>
              <a:t>ČLANOV </a:t>
            </a:r>
            <a:r>
              <a:rPr lang="sl-SI" sz="4800" dirty="0" smtClean="0"/>
              <a:t>(2 športnika </a:t>
            </a:r>
            <a:r>
              <a:rPr lang="sl-SI" sz="4800" dirty="0"/>
              <a:t>– </a:t>
            </a:r>
            <a:r>
              <a:rPr lang="sl-SI" sz="4800" dirty="0" smtClean="0"/>
              <a:t>nastop na DP); </a:t>
            </a:r>
            <a:endParaRPr lang="sl-SI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KADETOV (do 17 let: 7 športnikov);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pripravljalne skupine (6/7, 8/9 in 10/11; vse popolne).</a:t>
            </a:r>
          </a:p>
          <a:p>
            <a:pPr marL="0" indent="0">
              <a:buNone/>
            </a:pPr>
            <a:r>
              <a:rPr lang="sl-SI" sz="4800" b="1" dirty="0"/>
              <a:t>NOGOMETNI KLUB</a:t>
            </a:r>
            <a:r>
              <a:rPr lang="sl-SI" sz="48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ČLANOV (III. DL, </a:t>
            </a:r>
            <a:r>
              <a:rPr lang="sl-SI" sz="4800" dirty="0" smtClean="0"/>
              <a:t>popolna)</a:t>
            </a:r>
            <a:endParaRPr lang="sl-SI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KADETOV (do 17 let: II. </a:t>
            </a:r>
            <a:r>
              <a:rPr lang="sl-SI" sz="4800" dirty="0" smtClean="0"/>
              <a:t>DL, popolna)</a:t>
            </a:r>
            <a:endParaRPr lang="sl-SI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ST. DEČKOV (do 15 let: </a:t>
            </a:r>
            <a:r>
              <a:rPr lang="sl-SI" sz="4800" dirty="0" smtClean="0"/>
              <a:t>OBL; popolna)</a:t>
            </a:r>
            <a:endParaRPr lang="sl-SI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pripravljalne skupine (6/7, 8/9 in 10/11; vse popolne).</a:t>
            </a:r>
          </a:p>
          <a:p>
            <a:pPr marL="0" indent="0">
              <a:buNone/>
            </a:pPr>
            <a:r>
              <a:rPr lang="sl-SI" sz="4800" b="1" dirty="0"/>
              <a:t>ROKOMETNI KLUB</a:t>
            </a:r>
            <a:r>
              <a:rPr lang="sl-SI" sz="48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ČLANOV (I.B DL, 16 športnikov)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KADETOV (do 17 let: I. </a:t>
            </a:r>
            <a:r>
              <a:rPr lang="sl-SI" sz="4800" dirty="0" smtClean="0"/>
              <a:t>DL; popolna)</a:t>
            </a:r>
            <a:endParaRPr lang="sl-SI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ST. DEČKOV (do 15 let: </a:t>
            </a:r>
            <a:r>
              <a:rPr lang="sl-SI" sz="4800" dirty="0" smtClean="0"/>
              <a:t>OBL; popolna)</a:t>
            </a:r>
            <a:endParaRPr lang="sl-SI" sz="4800" dirty="0"/>
          </a:p>
          <a:p>
            <a:pPr marL="0" indent="0">
              <a:buNone/>
            </a:pPr>
            <a:r>
              <a:rPr lang="sl-SI" sz="4800" b="1" dirty="0" smtClean="0"/>
              <a:t>SMUČARSKO </a:t>
            </a:r>
            <a:r>
              <a:rPr lang="sl-SI" sz="4800" b="1" dirty="0"/>
              <a:t>SKAKALNI KLUB</a:t>
            </a:r>
            <a:r>
              <a:rPr lang="sl-SI" sz="48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ČLANOV (6 športnikov – nastopi na DP)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KADETOV (4 športniki – nastopi na DP)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pripravljalni skupini (8/9 in 12/13 let; obe popolni)</a:t>
            </a:r>
          </a:p>
          <a:p>
            <a:pPr marL="0" indent="0">
              <a:buNone/>
            </a:pPr>
            <a:r>
              <a:rPr lang="sl-SI" sz="4800" b="1" dirty="0" smtClean="0"/>
              <a:t>STRELSKO </a:t>
            </a:r>
            <a:r>
              <a:rPr lang="sl-SI" sz="4800" b="1" dirty="0"/>
              <a:t>DRUŠTVO</a:t>
            </a:r>
            <a:r>
              <a:rPr lang="sl-SI" sz="48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1 vrhunski športnik (SR)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ČLANOV (državni prvaki – 6 športnikov)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MLADINCEV (do 19 let – 3 športniki)</a:t>
            </a:r>
          </a:p>
          <a:p>
            <a:pPr marL="0" indent="0">
              <a:buNone/>
            </a:pPr>
            <a:r>
              <a:rPr lang="sl-SI" sz="4800" b="1" dirty="0" smtClean="0"/>
              <a:t>ŠPORTNO </a:t>
            </a:r>
            <a:r>
              <a:rPr lang="sl-SI" sz="4800" b="1" dirty="0"/>
              <a:t>DRUŠTVO KS</a:t>
            </a:r>
            <a:r>
              <a:rPr lang="sl-SI" sz="37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v vsakem razpisanem netekmovalnem programu po ena popolna skupina! </a:t>
            </a:r>
          </a:p>
          <a:p>
            <a:pPr marL="0" indent="0">
              <a:buNone/>
            </a:pPr>
            <a:r>
              <a:rPr lang="sl-SI" sz="4800" b="1" dirty="0"/>
              <a:t>ŽENSKI ODBOJKARSKI KLUB</a:t>
            </a:r>
            <a:r>
              <a:rPr lang="sl-SI" sz="48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 smtClean="0"/>
              <a:t>12 športnic mladinskega razreda (MLR)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 smtClean="0"/>
              <a:t>skupina </a:t>
            </a:r>
            <a:r>
              <a:rPr lang="sl-SI" sz="4800" dirty="0"/>
              <a:t>ČLANIC (I. DL – </a:t>
            </a:r>
            <a:r>
              <a:rPr lang="sl-SI" sz="4800" dirty="0" smtClean="0"/>
              <a:t>14 </a:t>
            </a:r>
            <a:r>
              <a:rPr lang="sl-SI" sz="4800" dirty="0"/>
              <a:t>športnic)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skupina MLADINK </a:t>
            </a:r>
            <a:r>
              <a:rPr lang="sl-SI" sz="4800" dirty="0" smtClean="0"/>
              <a:t>(do 19 let: državne prvakinje)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s</a:t>
            </a:r>
            <a:r>
              <a:rPr lang="sl-SI" sz="4800" dirty="0" smtClean="0"/>
              <a:t>kupina KADETINJ (do 17 let: I. DL; popolna)</a:t>
            </a:r>
            <a:endParaRPr lang="sl-SI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sl-SI" sz="4800" dirty="0"/>
              <a:t>pripravljalni skupini (10/11 in 12/13 let – obe popolni)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01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KS 1">
      <a:dk1>
        <a:sysClr val="windowText" lastClr="000000"/>
      </a:dk1>
      <a:lt1>
        <a:sysClr val="window" lastClr="FFFFFF"/>
      </a:lt1>
      <a:dk2>
        <a:srgbClr val="212424"/>
      </a:dk2>
      <a:lt2>
        <a:srgbClr val="FFFFFE"/>
      </a:lt2>
      <a:accent1>
        <a:srgbClr val="0076AF"/>
      </a:accent1>
      <a:accent2>
        <a:srgbClr val="0088BA"/>
      </a:accent2>
      <a:accent3>
        <a:srgbClr val="439EC6"/>
      </a:accent3>
      <a:accent4>
        <a:srgbClr val="87BF53"/>
      </a:accent4>
      <a:accent5>
        <a:srgbClr val="9CC96C"/>
      </a:accent5>
      <a:accent6>
        <a:srgbClr val="B4D588"/>
      </a:accent6>
      <a:hlink>
        <a:srgbClr val="0076AF"/>
      </a:hlink>
      <a:folHlink>
        <a:srgbClr val="2793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1756</Words>
  <Application>Microsoft Office PowerPoint</Application>
  <PresentationFormat>Diaprojekcija na zaslonu (4:3)</PresentationFormat>
  <Paragraphs>410</Paragraphs>
  <Slides>12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7" baseType="lpstr">
      <vt:lpstr>Arial</vt:lpstr>
      <vt:lpstr>Calibri</vt:lpstr>
      <vt:lpstr>Lucida Grande</vt:lpstr>
      <vt:lpstr>Wingdings</vt:lpstr>
      <vt:lpstr>Office Theme</vt:lpstr>
      <vt:lpstr>PRAVILNIK  O POSTOPKU IN MERILIH  ZA SOFINANCIRANJE LETNEGA PROGRAMA ŠPORTA V OBČINI</vt:lpstr>
      <vt:lpstr>RAVNANJE (UPRAVLJANJE) IN (SO)FINANCIRANJE ŠPORTA  IZ JAVNIH VIROV</vt:lpstr>
      <vt:lpstr>PRAVILNIK O POSTOPKU IN MERILIH za sofinanciranje Letnega programa športa</vt:lpstr>
      <vt:lpstr>PRAVILNIK: POUDARKI IN DILEME</vt:lpstr>
      <vt:lpstr>MERILA: POUDARKI IN DILEME</vt:lpstr>
      <vt:lpstr>KATALOG: POUDARKI IN DILEME</vt:lpstr>
      <vt:lpstr>IZVEDBENI DOKUMENTI LOKALNE SKUPNOSTI PRI SOFINANCIRANJU ŠPORTA</vt:lpstr>
      <vt:lpstr>PRAKTIČNI PRIMER  VREDNOTENJA PROGRAMOV ŠPORTA</vt:lpstr>
      <vt:lpstr>PowerPointova predstavitev</vt:lpstr>
      <vt:lpstr>RAZVRSTITEV ŠPORTNIH PANOG  GLEDE NA RAZŠIRJENOST, USPEŠNOSTI IN POMEN ZA OKOLJE</vt:lpstr>
      <vt:lpstr>UPORABLJENA DOKUMENACIJA</vt:lpstr>
      <vt:lpstr>DODATNE INFORMACIJE IN KONTAKTI</vt:lpstr>
    </vt:vector>
  </TitlesOfParts>
  <Company>Arnoldvuga d.o.o.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Juvan</dc:creator>
  <cp:lastModifiedBy>Gorazd Cvelbar</cp:lastModifiedBy>
  <cp:revision>104</cp:revision>
  <cp:lastPrinted>2015-09-04T12:05:23Z</cp:lastPrinted>
  <dcterms:created xsi:type="dcterms:W3CDTF">2015-09-02T13:14:17Z</dcterms:created>
  <dcterms:modified xsi:type="dcterms:W3CDTF">2015-11-13T14:27:51Z</dcterms:modified>
</cp:coreProperties>
</file>